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Teko"/>
      <p:regular r:id="rId17"/>
      <p:bold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hfO+b6zccy2P3MAPXe8OuFJV1C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Teko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customschemas.google.com/relationships/presentationmetadata" Target="metadata"/><Relationship Id="rId6" Type="http://schemas.openxmlformats.org/officeDocument/2006/relationships/slide" Target="slides/slide2.xml"/><Relationship Id="rId18" Type="http://schemas.openxmlformats.org/officeDocument/2006/relationships/font" Target="fonts/Tek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171616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27.png"/><Relationship Id="rId5" Type="http://schemas.openxmlformats.org/officeDocument/2006/relationships/image" Target="../media/image5.png"/><Relationship Id="rId6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14.png"/><Relationship Id="rId5" Type="http://schemas.openxmlformats.org/officeDocument/2006/relationships/image" Target="../media/image17.png"/><Relationship Id="rId6" Type="http://schemas.openxmlformats.org/officeDocument/2006/relationships/image" Target="../media/image6.png"/><Relationship Id="rId7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27.png"/><Relationship Id="rId5" Type="http://schemas.openxmlformats.org/officeDocument/2006/relationships/image" Target="../media/image5.png"/><Relationship Id="rId6" Type="http://schemas.openxmlformats.org/officeDocument/2006/relationships/image" Target="../media/image1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Relationship Id="rId4" Type="http://schemas.openxmlformats.org/officeDocument/2006/relationships/image" Target="../media/image16.png"/><Relationship Id="rId5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5" Type="http://schemas.openxmlformats.org/officeDocument/2006/relationships/image" Target="../media/image4.png"/><Relationship Id="rId6" Type="http://schemas.openxmlformats.org/officeDocument/2006/relationships/image" Target="../media/image18.png"/><Relationship Id="rId7" Type="http://schemas.openxmlformats.org/officeDocument/2006/relationships/image" Target="../media/image2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93633" y="525066"/>
            <a:ext cx="7415927" cy="2903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6666"/>
              </a:lnSpc>
              <a:spcBef>
                <a:spcPts val="0"/>
              </a:spcBef>
              <a:spcAft>
                <a:spcPts val="0"/>
              </a:spcAft>
              <a:buClr>
                <a:srgbClr val="FF725E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FF725E"/>
                </a:solidFill>
                <a:latin typeface="Arial"/>
                <a:ea typeface="Arial"/>
                <a:cs typeface="Arial"/>
                <a:sym typeface="Arial"/>
              </a:rPr>
              <a:t>Tech Careers : ML Engineer vs SEO Specialist</a:t>
            </a:r>
            <a:endParaRPr b="0" i="0" sz="6000" u="none" cap="none" strike="noStrike">
              <a:solidFill>
                <a:srgbClr val="FF72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493633" y="4117691"/>
            <a:ext cx="6801600" cy="7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1111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Exploring two diverse tech careers : coding-intensive and non-coding roles.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493628" y="5129347"/>
            <a:ext cx="5708400" cy="646500"/>
          </a:xfrm>
          <a:prstGeom prst="rect">
            <a:avLst/>
          </a:prstGeom>
          <a:solidFill>
            <a:srgbClr val="262626"/>
          </a:solidFill>
          <a:ln cap="flat" cmpd="sng" w="9525">
            <a:solidFill>
              <a:srgbClr val="FF72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Farjan Ahmmed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2F2F2"/>
                </a:solidFill>
                <a:latin typeface="Arial"/>
                <a:ea typeface="Arial"/>
                <a:cs typeface="Arial"/>
                <a:sym typeface="Arial"/>
              </a:rPr>
              <a:t>ID : 232-35-738</a:t>
            </a:r>
            <a:endParaRPr/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3199" y="1574800"/>
            <a:ext cx="5574467" cy="55744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44683" y="2347495"/>
            <a:ext cx="4396562" cy="4396562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14"/>
          <p:cNvSpPr/>
          <p:nvPr/>
        </p:nvSpPr>
        <p:spPr>
          <a:xfrm>
            <a:off x="528757" y="350639"/>
            <a:ext cx="7415927" cy="13627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725E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725E"/>
                </a:solidFill>
                <a:latin typeface="Arial"/>
                <a:ea typeface="Arial"/>
                <a:cs typeface="Arial"/>
                <a:sym typeface="Arial"/>
              </a:rPr>
              <a:t>SEO Specialist : Required Skills</a:t>
            </a:r>
            <a:endParaRPr b="0" i="0" sz="4400" u="none" cap="none" strike="noStrike">
              <a:solidFill>
                <a:srgbClr val="FF72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4"/>
          <p:cNvSpPr/>
          <p:nvPr/>
        </p:nvSpPr>
        <p:spPr>
          <a:xfrm>
            <a:off x="528757" y="1925360"/>
            <a:ext cx="7558603" cy="1362789"/>
          </a:xfrm>
          <a:prstGeom prst="roundRect">
            <a:avLst>
              <a:gd fmla="val 2717" name="adj"/>
            </a:avLst>
          </a:prstGeom>
          <a:solidFill>
            <a:srgbClr val="3031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4"/>
          <p:cNvSpPr/>
          <p:nvPr/>
        </p:nvSpPr>
        <p:spPr>
          <a:xfrm>
            <a:off x="775573" y="2172176"/>
            <a:ext cx="2805470" cy="350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Technical Skills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4"/>
          <p:cNvSpPr/>
          <p:nvPr/>
        </p:nvSpPr>
        <p:spPr>
          <a:xfrm>
            <a:off x="775575" y="2670925"/>
            <a:ext cx="7311900" cy="3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2631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Search engine algorithms, keyword research, content optimization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4"/>
          <p:cNvSpPr/>
          <p:nvPr/>
        </p:nvSpPr>
        <p:spPr>
          <a:xfrm>
            <a:off x="528757" y="3534966"/>
            <a:ext cx="7558603" cy="1362789"/>
          </a:xfrm>
          <a:prstGeom prst="roundRect">
            <a:avLst>
              <a:gd fmla="val 2717" name="adj"/>
            </a:avLst>
          </a:prstGeom>
          <a:solidFill>
            <a:srgbClr val="3031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4"/>
          <p:cNvSpPr/>
          <p:nvPr/>
        </p:nvSpPr>
        <p:spPr>
          <a:xfrm>
            <a:off x="775573" y="3781782"/>
            <a:ext cx="2805470" cy="350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Tools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14"/>
          <p:cNvSpPr/>
          <p:nvPr/>
        </p:nvSpPr>
        <p:spPr>
          <a:xfrm>
            <a:off x="775573" y="4280535"/>
            <a:ext cx="6922294" cy="3704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2631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Google Analytics, Search Console, SEMrush, Ahrefs, Moz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14"/>
          <p:cNvSpPr/>
          <p:nvPr/>
        </p:nvSpPr>
        <p:spPr>
          <a:xfrm>
            <a:off x="528757" y="5144572"/>
            <a:ext cx="7558603" cy="1362789"/>
          </a:xfrm>
          <a:prstGeom prst="roundRect">
            <a:avLst>
              <a:gd fmla="val 2717" name="adj"/>
            </a:avLst>
          </a:prstGeom>
          <a:solidFill>
            <a:srgbClr val="3031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4"/>
          <p:cNvSpPr/>
          <p:nvPr/>
        </p:nvSpPr>
        <p:spPr>
          <a:xfrm>
            <a:off x="775573" y="5391388"/>
            <a:ext cx="2805470" cy="350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4"/>
          <p:cNvSpPr/>
          <p:nvPr/>
        </p:nvSpPr>
        <p:spPr>
          <a:xfrm>
            <a:off x="775573" y="5890141"/>
            <a:ext cx="6922294" cy="3704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2631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900"/>
              <a:buFont typeface="Arial"/>
              <a:buNone/>
            </a:pPr>
            <a:r>
              <a:rPr b="0" i="0" lang="en-US" sz="19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No specific degree; background in Marketing beneficial</a:t>
            </a:r>
            <a:endParaRPr b="0" i="0" sz="1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5"/>
          <p:cNvSpPr/>
          <p:nvPr/>
        </p:nvSpPr>
        <p:spPr>
          <a:xfrm>
            <a:off x="454034" y="523419"/>
            <a:ext cx="7573089" cy="884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rgbClr val="FF725E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725E"/>
                </a:solidFill>
                <a:latin typeface="Arial"/>
                <a:ea typeface="Arial"/>
                <a:cs typeface="Arial"/>
                <a:sym typeface="Arial"/>
              </a:rPr>
              <a:t>SEO Specialist : Future Prospects</a:t>
            </a:r>
            <a:endParaRPr b="0" i="0" sz="3600" u="none" cap="none" strike="noStrike">
              <a:solidFill>
                <a:srgbClr val="FF72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257" name="Google Shape;25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034" y="1640782"/>
            <a:ext cx="946504" cy="1365863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15"/>
          <p:cNvSpPr/>
          <p:nvPr/>
        </p:nvSpPr>
        <p:spPr>
          <a:xfrm>
            <a:off x="1912763" y="1865225"/>
            <a:ext cx="50979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Voice Search optimization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15"/>
          <p:cNvSpPr/>
          <p:nvPr/>
        </p:nvSpPr>
        <p:spPr>
          <a:xfrm>
            <a:off x="1912787" y="2318605"/>
            <a:ext cx="6114336" cy="336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7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Adapting SEO for voice search and mobile optimization.</a:t>
            </a:r>
            <a:endParaRPr/>
          </a:p>
        </p:txBody>
      </p:sp>
      <p:pic>
        <p:nvPicPr>
          <p:cNvPr descr="preencoded.png" id="260" name="Google Shape;26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034" y="3239473"/>
            <a:ext cx="946504" cy="1365863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15"/>
          <p:cNvSpPr/>
          <p:nvPr/>
        </p:nvSpPr>
        <p:spPr>
          <a:xfrm>
            <a:off x="1912787" y="3389095"/>
            <a:ext cx="2550438" cy="318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AI-Driven SEO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5"/>
          <p:cNvSpPr/>
          <p:nvPr/>
        </p:nvSpPr>
        <p:spPr>
          <a:xfrm>
            <a:off x="1912787" y="3847449"/>
            <a:ext cx="6114336" cy="336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7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Leveraging AI for data analysis and trend prediction</a:t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263" name="Google Shape;263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4034" y="4838164"/>
            <a:ext cx="946504" cy="1365863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15"/>
          <p:cNvSpPr/>
          <p:nvPr/>
        </p:nvSpPr>
        <p:spPr>
          <a:xfrm>
            <a:off x="1912765" y="5057575"/>
            <a:ext cx="46338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Multichannel SEO Expertise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15"/>
          <p:cNvSpPr/>
          <p:nvPr/>
        </p:nvSpPr>
        <p:spPr>
          <a:xfrm>
            <a:off x="1912787" y="5520583"/>
            <a:ext cx="6114336" cy="336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722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Expanding SEO to social, video and e-commerce platforms.</a:t>
            </a:r>
            <a:endParaRPr/>
          </a:p>
        </p:txBody>
      </p:sp>
      <p:pic>
        <p:nvPicPr>
          <p:cNvPr id="266" name="Google Shape;266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99366" y="1640782"/>
            <a:ext cx="4038600" cy="4038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6"/>
          <p:cNvSpPr txBox="1"/>
          <p:nvPr/>
        </p:nvSpPr>
        <p:spPr>
          <a:xfrm>
            <a:off x="3295650" y="4537124"/>
            <a:ext cx="5600700" cy="1015663"/>
          </a:xfrm>
          <a:prstGeom prst="rect">
            <a:avLst/>
          </a:prstGeom>
          <a:noFill/>
          <a:ln cap="flat" cmpd="sng" w="9525">
            <a:solidFill>
              <a:srgbClr val="FF725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000" u="none" cap="none" strike="noStrike">
                <a:solidFill>
                  <a:srgbClr val="FF725E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/>
          </a:p>
        </p:txBody>
      </p:sp>
      <p:pic>
        <p:nvPicPr>
          <p:cNvPr id="272" name="Google Shape;27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67212" y="1247775"/>
            <a:ext cx="3457575" cy="345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"/>
          <p:cNvSpPr/>
          <p:nvPr/>
        </p:nvSpPr>
        <p:spPr>
          <a:xfrm>
            <a:off x="361117" y="841615"/>
            <a:ext cx="6921255" cy="15655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rgbClr val="FF725E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725E"/>
                </a:solidFill>
                <a:latin typeface="Arial"/>
                <a:ea typeface="Arial"/>
                <a:cs typeface="Arial"/>
                <a:sym typeface="Arial"/>
              </a:rPr>
              <a:t>Machine Learning Engineer : Role Overview</a:t>
            </a:r>
            <a:endParaRPr b="0" i="0" sz="4000" u="none" cap="none" strike="noStrike">
              <a:solidFill>
                <a:srgbClr val="FF72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"/>
          <p:cNvSpPr/>
          <p:nvPr/>
        </p:nvSpPr>
        <p:spPr>
          <a:xfrm>
            <a:off x="361117" y="2516544"/>
            <a:ext cx="518378" cy="498752"/>
          </a:xfrm>
          <a:prstGeom prst="roundRect">
            <a:avLst>
              <a:gd fmla="val 6668" name="adj"/>
            </a:avLst>
          </a:prstGeom>
          <a:solidFill>
            <a:srgbClr val="3031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"/>
          <p:cNvSpPr/>
          <p:nvPr/>
        </p:nvSpPr>
        <p:spPr>
          <a:xfrm>
            <a:off x="574477" y="2585202"/>
            <a:ext cx="120011" cy="388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416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"/>
          <p:cNvSpPr/>
          <p:nvPr/>
        </p:nvSpPr>
        <p:spPr>
          <a:xfrm>
            <a:off x="1163359" y="2587663"/>
            <a:ext cx="2618335" cy="4048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583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Definition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"/>
          <p:cNvSpPr/>
          <p:nvPr/>
        </p:nvSpPr>
        <p:spPr>
          <a:xfrm>
            <a:off x="1163360" y="3015295"/>
            <a:ext cx="6556954" cy="4276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Designs, implements and deploys ML models.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3"/>
          <p:cNvSpPr/>
          <p:nvPr/>
        </p:nvSpPr>
        <p:spPr>
          <a:xfrm>
            <a:off x="361117" y="3910170"/>
            <a:ext cx="518378" cy="498752"/>
          </a:xfrm>
          <a:prstGeom prst="roundRect">
            <a:avLst>
              <a:gd fmla="val 6668" name="adj"/>
            </a:avLst>
          </a:prstGeom>
          <a:solidFill>
            <a:srgbClr val="3031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"/>
          <p:cNvSpPr/>
          <p:nvPr/>
        </p:nvSpPr>
        <p:spPr>
          <a:xfrm>
            <a:off x="541139" y="3978829"/>
            <a:ext cx="182239" cy="388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416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3"/>
          <p:cNvSpPr/>
          <p:nvPr/>
        </p:nvSpPr>
        <p:spPr>
          <a:xfrm>
            <a:off x="1163359" y="3981289"/>
            <a:ext cx="2618335" cy="4048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583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Responsibility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1163360" y="4408922"/>
            <a:ext cx="6172526" cy="4276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Creates AI-driven solutions for various industries.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3"/>
          <p:cNvSpPr/>
          <p:nvPr/>
        </p:nvSpPr>
        <p:spPr>
          <a:xfrm>
            <a:off x="361117" y="5303797"/>
            <a:ext cx="518378" cy="498752"/>
          </a:xfrm>
          <a:prstGeom prst="roundRect">
            <a:avLst>
              <a:gd fmla="val 6668" name="adj"/>
            </a:avLst>
          </a:prstGeom>
          <a:solidFill>
            <a:srgbClr val="30313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"/>
          <p:cNvSpPr/>
          <p:nvPr/>
        </p:nvSpPr>
        <p:spPr>
          <a:xfrm>
            <a:off x="540782" y="5372455"/>
            <a:ext cx="182905" cy="3887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0416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1163359" y="5374916"/>
            <a:ext cx="2618335" cy="4048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583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Impact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1163360" y="5802549"/>
            <a:ext cx="6172526" cy="4276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Drives innovation in AI and data science fields.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6033" y="1311310"/>
            <a:ext cx="4794850" cy="479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/>
          <p:nvPr/>
        </p:nvSpPr>
        <p:spPr>
          <a:xfrm>
            <a:off x="699272" y="482351"/>
            <a:ext cx="4896509" cy="67981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Clr>
                <a:srgbClr val="FF725E"/>
              </a:buClr>
              <a:buSzPts val="3200"/>
              <a:buFont typeface="Arial"/>
              <a:buNone/>
            </a:pPr>
            <a:r>
              <a:rPr b="1" i="0" lang="en-US" sz="3200" u="none" cap="none" strike="noStrike">
                <a:solidFill>
                  <a:srgbClr val="FF725E"/>
                </a:solidFill>
                <a:latin typeface="Arial"/>
                <a:ea typeface="Arial"/>
                <a:cs typeface="Arial"/>
                <a:sym typeface="Arial"/>
              </a:rPr>
              <a:t>ML Engineer : Job Fields</a:t>
            </a:r>
            <a:endParaRPr b="0" i="0" sz="3200" u="none" cap="none" strike="noStrike">
              <a:solidFill>
                <a:srgbClr val="FF72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11" name="Google Shape;11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9272" y="1341613"/>
            <a:ext cx="338961" cy="36951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/>
          <p:nvPr/>
        </p:nvSpPr>
        <p:spPr>
          <a:xfrm>
            <a:off x="699273" y="1805031"/>
            <a:ext cx="1330576" cy="33367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Robotics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699273" y="2090028"/>
            <a:ext cx="5283049" cy="3336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8125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Developing intelligent automated systems.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14" name="Google Shape;11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9272" y="2666989"/>
            <a:ext cx="338961" cy="33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"/>
          <p:cNvSpPr/>
          <p:nvPr/>
        </p:nvSpPr>
        <p:spPr>
          <a:xfrm>
            <a:off x="699279" y="3130400"/>
            <a:ext cx="32718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Artificial Intelligence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699273" y="3426162"/>
            <a:ext cx="5283049" cy="2003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8125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Creating smart algorithms for various applications.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17" name="Google Shape;117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9272" y="3916767"/>
            <a:ext cx="338961" cy="33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4"/>
          <p:cNvSpPr/>
          <p:nvPr/>
        </p:nvSpPr>
        <p:spPr>
          <a:xfrm>
            <a:off x="699279" y="4380175"/>
            <a:ext cx="42000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Computer Vision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699273" y="4665183"/>
            <a:ext cx="5283049" cy="2003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8125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Enabling machines to interpret visual information.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20" name="Google Shape;120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99272" y="5253676"/>
            <a:ext cx="338961" cy="33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4"/>
          <p:cNvSpPr/>
          <p:nvPr/>
        </p:nvSpPr>
        <p:spPr>
          <a:xfrm>
            <a:off x="699278" y="5717100"/>
            <a:ext cx="4896600" cy="2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Natural Language Processing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699273" y="6002093"/>
            <a:ext cx="5283049" cy="2003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8125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Improving human-computer communication through language understanding.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096000" y="736068"/>
            <a:ext cx="4981026" cy="498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"/>
          <p:cNvSpPr/>
          <p:nvPr/>
        </p:nvSpPr>
        <p:spPr>
          <a:xfrm>
            <a:off x="579789" y="1921701"/>
            <a:ext cx="3619145" cy="6974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833"/>
              </a:lnSpc>
              <a:spcBef>
                <a:spcPts val="0"/>
              </a:spcBef>
              <a:spcAft>
                <a:spcPts val="0"/>
              </a:spcAft>
              <a:buClr>
                <a:srgbClr val="FF725E"/>
              </a:buClr>
              <a:buSzPts val="6000"/>
              <a:buFont typeface="Teko"/>
              <a:buNone/>
            </a:pPr>
            <a:r>
              <a:rPr b="1" i="0" lang="en-US" sz="6000" u="none" cap="none" strike="noStrike">
                <a:solidFill>
                  <a:srgbClr val="FF725E"/>
                </a:solidFill>
                <a:latin typeface="Teko"/>
                <a:ea typeface="Teko"/>
                <a:cs typeface="Teko"/>
                <a:sym typeface="Teko"/>
              </a:rPr>
              <a:t>ML Engineer</a:t>
            </a:r>
            <a:endParaRPr b="0" i="0" sz="6000" u="none" cap="none" strike="noStrike">
              <a:solidFill>
                <a:srgbClr val="FF725E"/>
              </a:solidFill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29" name="Google Shape;129;p6"/>
          <p:cNvSpPr/>
          <p:nvPr/>
        </p:nvSpPr>
        <p:spPr>
          <a:xfrm>
            <a:off x="479496" y="3829959"/>
            <a:ext cx="11282150" cy="2742724"/>
          </a:xfrm>
          <a:prstGeom prst="roundRect">
            <a:avLst>
              <a:gd fmla="val 1343" name="adj"/>
            </a:avLst>
          </a:prstGeom>
          <a:noFill/>
          <a:ln cap="flat" cmpd="sng" w="15225">
            <a:solidFill>
              <a:srgbClr val="FFFFFF">
                <a:alpha val="2392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6"/>
          <p:cNvSpPr/>
          <p:nvPr/>
        </p:nvSpPr>
        <p:spPr>
          <a:xfrm>
            <a:off x="494736" y="3845199"/>
            <a:ext cx="11252896" cy="678061"/>
          </a:xfrm>
          <a:prstGeom prst="rect">
            <a:avLst/>
          </a:prstGeom>
          <a:solidFill>
            <a:srgbClr val="FFFFFF">
              <a:alpha val="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6"/>
          <p:cNvSpPr/>
          <p:nvPr/>
        </p:nvSpPr>
        <p:spPr>
          <a:xfrm>
            <a:off x="741791" y="4000100"/>
            <a:ext cx="3295142" cy="368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Level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6"/>
          <p:cNvSpPr/>
          <p:nvPr/>
        </p:nvSpPr>
        <p:spPr>
          <a:xfrm>
            <a:off x="4821229" y="4000100"/>
            <a:ext cx="3291636" cy="368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Bangladesh (BDT/month)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8896858" y="3994721"/>
            <a:ext cx="3295142" cy="368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Global (USD/year)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6"/>
          <p:cNvSpPr/>
          <p:nvPr/>
        </p:nvSpPr>
        <p:spPr>
          <a:xfrm>
            <a:off x="494736" y="4523260"/>
            <a:ext cx="11252896" cy="678061"/>
          </a:xfrm>
          <a:prstGeom prst="rect">
            <a:avLst/>
          </a:prstGeom>
          <a:solidFill>
            <a:srgbClr val="000000">
              <a:alpha val="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6"/>
          <p:cNvSpPr/>
          <p:nvPr/>
        </p:nvSpPr>
        <p:spPr>
          <a:xfrm>
            <a:off x="741791" y="4678161"/>
            <a:ext cx="3295142" cy="368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Entry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6"/>
          <p:cNvSpPr/>
          <p:nvPr/>
        </p:nvSpPr>
        <p:spPr>
          <a:xfrm>
            <a:off x="4821229" y="4678161"/>
            <a:ext cx="3291636" cy="368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50,000 - 100,000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6"/>
          <p:cNvSpPr/>
          <p:nvPr/>
        </p:nvSpPr>
        <p:spPr>
          <a:xfrm>
            <a:off x="8896858" y="4672782"/>
            <a:ext cx="3295142" cy="368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70,000 - 100,000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"/>
          <p:cNvSpPr/>
          <p:nvPr/>
        </p:nvSpPr>
        <p:spPr>
          <a:xfrm>
            <a:off x="494736" y="5201321"/>
            <a:ext cx="11252896" cy="678061"/>
          </a:xfrm>
          <a:prstGeom prst="rect">
            <a:avLst/>
          </a:prstGeom>
          <a:solidFill>
            <a:srgbClr val="FFFFFF">
              <a:alpha val="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741791" y="5356222"/>
            <a:ext cx="3295142" cy="368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Mid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6"/>
          <p:cNvSpPr/>
          <p:nvPr/>
        </p:nvSpPr>
        <p:spPr>
          <a:xfrm>
            <a:off x="4821229" y="5356222"/>
            <a:ext cx="3291636" cy="368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100,000 - 200,000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8896858" y="5350843"/>
            <a:ext cx="3295142" cy="368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100,000 - 140,000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"/>
          <p:cNvSpPr/>
          <p:nvPr/>
        </p:nvSpPr>
        <p:spPr>
          <a:xfrm>
            <a:off x="494736" y="5879382"/>
            <a:ext cx="11252896" cy="678061"/>
          </a:xfrm>
          <a:prstGeom prst="rect">
            <a:avLst/>
          </a:prstGeom>
          <a:solidFill>
            <a:srgbClr val="000000">
              <a:alpha val="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6"/>
          <p:cNvSpPr/>
          <p:nvPr/>
        </p:nvSpPr>
        <p:spPr>
          <a:xfrm>
            <a:off x="741791" y="6034282"/>
            <a:ext cx="3295142" cy="368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Senior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4821229" y="6034282"/>
            <a:ext cx="3291636" cy="368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200,000+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"/>
          <p:cNvSpPr/>
          <p:nvPr/>
        </p:nvSpPr>
        <p:spPr>
          <a:xfrm>
            <a:off x="8896858" y="6028903"/>
            <a:ext cx="3295142" cy="368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150,000 - 200,000+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6"/>
          <p:cNvSpPr/>
          <p:nvPr/>
        </p:nvSpPr>
        <p:spPr>
          <a:xfrm>
            <a:off x="8155066" y="1829312"/>
            <a:ext cx="3619145" cy="6974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90833"/>
              </a:lnSpc>
              <a:spcBef>
                <a:spcPts val="0"/>
              </a:spcBef>
              <a:spcAft>
                <a:spcPts val="0"/>
              </a:spcAft>
              <a:buClr>
                <a:srgbClr val="FF725E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rgbClr val="FF725E"/>
                </a:solidFill>
                <a:latin typeface="Arial"/>
                <a:ea typeface="Arial"/>
                <a:cs typeface="Arial"/>
                <a:sym typeface="Arial"/>
              </a:rPr>
              <a:t>Salary</a:t>
            </a:r>
            <a:endParaRPr b="0" i="0" sz="6000" u="none" cap="none" strike="noStrike">
              <a:solidFill>
                <a:srgbClr val="FF725E"/>
              </a:solidFill>
              <a:latin typeface="Teko"/>
              <a:ea typeface="Teko"/>
              <a:cs typeface="Teko"/>
              <a:sym typeface="Teko"/>
            </a:endParaRPr>
          </a:p>
        </p:txBody>
      </p:sp>
      <p:pic>
        <p:nvPicPr>
          <p:cNvPr id="147" name="Google Shape;14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04647" y="373159"/>
            <a:ext cx="3544706" cy="3544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/>
          <p:nvPr/>
        </p:nvSpPr>
        <p:spPr>
          <a:xfrm>
            <a:off x="454034" y="523419"/>
            <a:ext cx="7573089" cy="88453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rgbClr val="FF725E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FF725E"/>
                </a:solidFill>
                <a:latin typeface="Arial"/>
                <a:ea typeface="Arial"/>
                <a:cs typeface="Arial"/>
                <a:sym typeface="Arial"/>
              </a:rPr>
              <a:t>ML Engineer : Future Prospects</a:t>
            </a:r>
            <a:endParaRPr b="0" i="0" sz="3600" u="none" cap="none" strike="noStrike">
              <a:solidFill>
                <a:srgbClr val="FF72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53" name="Google Shape;153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4034" y="1640782"/>
            <a:ext cx="946504" cy="1365863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7"/>
          <p:cNvSpPr/>
          <p:nvPr/>
        </p:nvSpPr>
        <p:spPr>
          <a:xfrm>
            <a:off x="1912787" y="1865215"/>
            <a:ext cx="2550438" cy="318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Growing Demand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7"/>
          <p:cNvSpPr/>
          <p:nvPr/>
        </p:nvSpPr>
        <p:spPr>
          <a:xfrm>
            <a:off x="1912787" y="2318605"/>
            <a:ext cx="6114336" cy="336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7222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Increasing need for AI-driven solutions globally.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56" name="Google Shape;156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4034" y="3239473"/>
            <a:ext cx="946504" cy="136586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7"/>
          <p:cNvSpPr/>
          <p:nvPr/>
        </p:nvSpPr>
        <p:spPr>
          <a:xfrm>
            <a:off x="1912787" y="3389095"/>
            <a:ext cx="2550438" cy="318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Job Growth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7"/>
          <p:cNvSpPr/>
          <p:nvPr/>
        </p:nvSpPr>
        <p:spPr>
          <a:xfrm>
            <a:off x="1912787" y="3847449"/>
            <a:ext cx="6114336" cy="336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7222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Significant expansion due to AI advancements.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159" name="Google Shape;159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4034" y="4838164"/>
            <a:ext cx="946504" cy="136586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7"/>
          <p:cNvSpPr/>
          <p:nvPr/>
        </p:nvSpPr>
        <p:spPr>
          <a:xfrm>
            <a:off x="1912787" y="5057563"/>
            <a:ext cx="2550438" cy="318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8888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Impact Areas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7"/>
          <p:cNvSpPr/>
          <p:nvPr/>
        </p:nvSpPr>
        <p:spPr>
          <a:xfrm>
            <a:off x="1912787" y="5520583"/>
            <a:ext cx="6114336" cy="33659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7222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Automation, predictive analytics and healthcare innovations.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47125" y="716657"/>
            <a:ext cx="5344875" cy="5344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8"/>
          <p:cNvSpPr/>
          <p:nvPr/>
        </p:nvSpPr>
        <p:spPr>
          <a:xfrm>
            <a:off x="1982271" y="441961"/>
            <a:ext cx="8227457" cy="7013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725E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725E"/>
                </a:solidFill>
                <a:latin typeface="Arial"/>
                <a:ea typeface="Arial"/>
                <a:cs typeface="Arial"/>
                <a:sym typeface="Arial"/>
              </a:rPr>
              <a:t>ML Engineer : Required Skills</a:t>
            </a:r>
            <a:endParaRPr b="0" i="0" sz="4400" u="none" cap="none" strike="noStrike">
              <a:solidFill>
                <a:srgbClr val="FF72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8"/>
          <p:cNvSpPr/>
          <p:nvPr/>
        </p:nvSpPr>
        <p:spPr>
          <a:xfrm>
            <a:off x="524628" y="3991451"/>
            <a:ext cx="3386971" cy="478949"/>
          </a:xfrm>
          <a:prstGeom prst="rect">
            <a:avLst/>
          </a:prstGeom>
          <a:solidFill>
            <a:srgbClr val="3F3F3F"/>
          </a:solidFill>
          <a:ln cap="flat" cmpd="sng" w="127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58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Technical Skills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8"/>
          <p:cNvSpPr/>
          <p:nvPr/>
        </p:nvSpPr>
        <p:spPr>
          <a:xfrm>
            <a:off x="524629" y="4588906"/>
            <a:ext cx="3386971" cy="1608693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1111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Programming, Data Structures, Algorithms, Statistics, </a:t>
            </a:r>
            <a:endParaRPr/>
          </a:p>
          <a:p>
            <a:pPr indent="0" lvl="0" marL="0" marR="0" rtl="0" algn="ctr">
              <a:lnSpc>
                <a:spcPct val="161111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Machine Learning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8"/>
          <p:cNvSpPr/>
          <p:nvPr/>
        </p:nvSpPr>
        <p:spPr>
          <a:xfrm>
            <a:off x="4362013" y="3991451"/>
            <a:ext cx="3386972" cy="478949"/>
          </a:xfrm>
          <a:prstGeom prst="rect">
            <a:avLst/>
          </a:prstGeom>
          <a:solidFill>
            <a:srgbClr val="3F3F3F"/>
          </a:solidFill>
          <a:ln cap="flat" cmpd="sng" w="127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58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Tools &amp; Libraries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8"/>
          <p:cNvSpPr/>
          <p:nvPr/>
        </p:nvSpPr>
        <p:spPr>
          <a:xfrm>
            <a:off x="4362013" y="4588907"/>
            <a:ext cx="3386971" cy="1608692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1111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TensorFlow, PyTorch, Scikit-Learn, Keras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8"/>
          <p:cNvSpPr/>
          <p:nvPr/>
        </p:nvSpPr>
        <p:spPr>
          <a:xfrm>
            <a:off x="8199397" y="3991451"/>
            <a:ext cx="3386971" cy="478949"/>
          </a:xfrm>
          <a:prstGeom prst="rect">
            <a:avLst/>
          </a:prstGeom>
          <a:solidFill>
            <a:srgbClr val="3F3F3F"/>
          </a:solidFill>
          <a:ln cap="flat" cmpd="sng" w="12700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583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Education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8"/>
          <p:cNvSpPr/>
          <p:nvPr/>
        </p:nvSpPr>
        <p:spPr>
          <a:xfrm>
            <a:off x="8199398" y="4588907"/>
            <a:ext cx="3386971" cy="1608692"/>
          </a:xfrm>
          <a:prstGeom prst="rect">
            <a:avLst/>
          </a:prstGeom>
          <a:noFill/>
          <a:ln cap="flat" cmpd="sng" w="9525">
            <a:solidFill>
              <a:srgbClr val="F2F2F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61111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Degree in Computer Science, Mathematics, Statistics</a:t>
            </a:r>
            <a:endParaRPr/>
          </a:p>
          <a:p>
            <a:pPr indent="0" lvl="0" marL="0" marR="0" rtl="0" algn="ctr">
              <a:lnSpc>
                <a:spcPct val="161111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 or related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98070" y="294639"/>
            <a:ext cx="4682332" cy="46823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8"/>
          <p:cNvPicPr preferRelativeResize="0"/>
          <p:nvPr/>
        </p:nvPicPr>
        <p:blipFill rotWithShape="1">
          <a:blip r:embed="rId4">
            <a:alphaModFix amt="70000"/>
          </a:blip>
          <a:srcRect b="0" l="0" r="0" t="0"/>
          <a:stretch/>
        </p:blipFill>
        <p:spPr>
          <a:xfrm>
            <a:off x="7996196" y="1290680"/>
            <a:ext cx="3037563" cy="3037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8"/>
          <p:cNvPicPr preferRelativeResize="0"/>
          <p:nvPr/>
        </p:nvPicPr>
        <p:blipFill rotWithShape="1">
          <a:blip r:embed="rId5">
            <a:alphaModFix amt="20000"/>
          </a:blip>
          <a:srcRect b="0" l="0" r="0" t="0"/>
          <a:stretch/>
        </p:blipFill>
        <p:spPr>
          <a:xfrm>
            <a:off x="1285240" y="1599485"/>
            <a:ext cx="2072640" cy="2072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"/>
          <p:cNvSpPr/>
          <p:nvPr/>
        </p:nvSpPr>
        <p:spPr>
          <a:xfrm>
            <a:off x="833557" y="595568"/>
            <a:ext cx="7415927" cy="14027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FF725E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rgbClr val="FF725E"/>
                </a:solidFill>
                <a:latin typeface="Arial"/>
                <a:ea typeface="Arial"/>
                <a:cs typeface="Arial"/>
                <a:sym typeface="Arial"/>
              </a:rPr>
              <a:t>SEO Specialist : Role Overview</a:t>
            </a:r>
            <a:endParaRPr b="0" i="0" sz="4400" u="none" cap="none" strike="noStrike">
              <a:solidFill>
                <a:srgbClr val="FF72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10"/>
          <p:cNvSpPr/>
          <p:nvPr/>
        </p:nvSpPr>
        <p:spPr>
          <a:xfrm>
            <a:off x="833557" y="2468682"/>
            <a:ext cx="555427" cy="555427"/>
          </a:xfrm>
          <a:prstGeom prst="roundRect">
            <a:avLst>
              <a:gd fmla="val 6668" name="adj"/>
            </a:avLst>
          </a:prstGeom>
          <a:solidFill>
            <a:srgbClr val="FF725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0"/>
          <p:cNvSpPr/>
          <p:nvPr/>
        </p:nvSpPr>
        <p:spPr>
          <a:xfrm>
            <a:off x="1046917" y="2577981"/>
            <a:ext cx="128588" cy="3367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2650"/>
              <a:buFont typeface="Arial"/>
              <a:buNone/>
            </a:pPr>
            <a:r>
              <a:rPr b="1" i="0" lang="en-US" sz="265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26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0"/>
          <p:cNvSpPr/>
          <p:nvPr/>
        </p:nvSpPr>
        <p:spPr>
          <a:xfrm>
            <a:off x="1635800" y="2529879"/>
            <a:ext cx="2805470" cy="350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Definition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0"/>
          <p:cNvSpPr/>
          <p:nvPr/>
        </p:nvSpPr>
        <p:spPr>
          <a:xfrm>
            <a:off x="1635800" y="2967434"/>
            <a:ext cx="6613684" cy="3704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Optimizes websites for improved search </a:t>
            </a:r>
            <a:endParaRPr/>
          </a:p>
          <a:p>
            <a:pPr indent="0" lvl="0" marL="0" marR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engine rankings.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0"/>
          <p:cNvSpPr/>
          <p:nvPr/>
        </p:nvSpPr>
        <p:spPr>
          <a:xfrm>
            <a:off x="833557" y="3862308"/>
            <a:ext cx="555427" cy="555427"/>
          </a:xfrm>
          <a:prstGeom prst="roundRect">
            <a:avLst>
              <a:gd fmla="val 6668" name="adj"/>
            </a:avLst>
          </a:prstGeom>
          <a:solidFill>
            <a:srgbClr val="FF725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10"/>
          <p:cNvSpPr/>
          <p:nvPr/>
        </p:nvSpPr>
        <p:spPr>
          <a:xfrm>
            <a:off x="1013579" y="3971608"/>
            <a:ext cx="195263" cy="3367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2650"/>
              <a:buFont typeface="Arial"/>
              <a:buNone/>
            </a:pPr>
            <a:r>
              <a:rPr b="1" i="0" lang="en-US" sz="265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26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0"/>
          <p:cNvSpPr/>
          <p:nvPr/>
        </p:nvSpPr>
        <p:spPr>
          <a:xfrm>
            <a:off x="1635800" y="3933905"/>
            <a:ext cx="2805470" cy="350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Responsibility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0"/>
          <p:cNvSpPr/>
          <p:nvPr/>
        </p:nvSpPr>
        <p:spPr>
          <a:xfrm>
            <a:off x="1635800" y="4361061"/>
            <a:ext cx="6613684" cy="3704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Drives organic traffic to websites.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10"/>
          <p:cNvSpPr/>
          <p:nvPr/>
        </p:nvSpPr>
        <p:spPr>
          <a:xfrm>
            <a:off x="833557" y="5255935"/>
            <a:ext cx="555427" cy="555427"/>
          </a:xfrm>
          <a:prstGeom prst="roundRect">
            <a:avLst>
              <a:gd fmla="val 6668" name="adj"/>
            </a:avLst>
          </a:prstGeom>
          <a:solidFill>
            <a:srgbClr val="FF725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0"/>
          <p:cNvSpPr/>
          <p:nvPr/>
        </p:nvSpPr>
        <p:spPr>
          <a:xfrm>
            <a:off x="1013222" y="5365234"/>
            <a:ext cx="195977" cy="3367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2650"/>
              <a:buFont typeface="Arial"/>
              <a:buNone/>
            </a:pPr>
            <a:r>
              <a:rPr b="1" i="0" lang="en-US" sz="265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265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10"/>
          <p:cNvSpPr/>
          <p:nvPr/>
        </p:nvSpPr>
        <p:spPr>
          <a:xfrm>
            <a:off x="1635800" y="5307768"/>
            <a:ext cx="2805470" cy="3506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Impact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10"/>
          <p:cNvSpPr/>
          <p:nvPr/>
        </p:nvSpPr>
        <p:spPr>
          <a:xfrm>
            <a:off x="1635800" y="5754688"/>
            <a:ext cx="6613684" cy="3704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Enhances online visibility for businesses.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4" name="Google Shape;19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44294" y="1358572"/>
            <a:ext cx="4614149" cy="4614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1"/>
          <p:cNvSpPr/>
          <p:nvPr/>
        </p:nvSpPr>
        <p:spPr>
          <a:xfrm>
            <a:off x="819122" y="925575"/>
            <a:ext cx="6597678" cy="5250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7500"/>
              </a:lnSpc>
              <a:spcBef>
                <a:spcPts val="0"/>
              </a:spcBef>
              <a:spcAft>
                <a:spcPts val="0"/>
              </a:spcAft>
              <a:buClr>
                <a:srgbClr val="FF725E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FF725E"/>
                </a:solidFill>
                <a:latin typeface="Arial"/>
                <a:ea typeface="Arial"/>
                <a:cs typeface="Arial"/>
                <a:sym typeface="Arial"/>
              </a:rPr>
              <a:t>SEO Specialist : Job Fields</a:t>
            </a:r>
            <a:endParaRPr b="0" i="0" sz="4000" u="none" cap="none" strike="noStrike">
              <a:solidFill>
                <a:srgbClr val="FF72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200" name="Google Shape;200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9122" y="1801466"/>
            <a:ext cx="314464" cy="314464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11"/>
          <p:cNvSpPr/>
          <p:nvPr/>
        </p:nvSpPr>
        <p:spPr>
          <a:xfrm>
            <a:off x="820552" y="2208866"/>
            <a:ext cx="2010379" cy="2624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Digital Marketing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1"/>
          <p:cNvSpPr/>
          <p:nvPr/>
        </p:nvSpPr>
        <p:spPr>
          <a:xfrm>
            <a:off x="819122" y="2512260"/>
            <a:ext cx="7986029" cy="277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888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Promoting brands through online channels.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203" name="Google Shape;20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19122" y="2935587"/>
            <a:ext cx="314464" cy="31446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1"/>
          <p:cNvSpPr/>
          <p:nvPr/>
        </p:nvSpPr>
        <p:spPr>
          <a:xfrm>
            <a:off x="820552" y="3342986"/>
            <a:ext cx="2010379" cy="2624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Content Marketing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1"/>
          <p:cNvSpPr/>
          <p:nvPr/>
        </p:nvSpPr>
        <p:spPr>
          <a:xfrm>
            <a:off x="819122" y="3646381"/>
            <a:ext cx="7986029" cy="277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888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Creating and optimizing content for search engines.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206" name="Google Shape;206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9122" y="4132591"/>
            <a:ext cx="314464" cy="314464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11"/>
          <p:cNvSpPr/>
          <p:nvPr/>
        </p:nvSpPr>
        <p:spPr>
          <a:xfrm>
            <a:off x="820552" y="4539990"/>
            <a:ext cx="2010379" cy="2624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E-commerce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11"/>
          <p:cNvSpPr/>
          <p:nvPr/>
        </p:nvSpPr>
        <p:spPr>
          <a:xfrm>
            <a:off x="819122" y="4843385"/>
            <a:ext cx="7986029" cy="277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888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Improving online store visibility and sales.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preencoded.png" id="209" name="Google Shape;209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19122" y="5329595"/>
            <a:ext cx="314464" cy="314464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1"/>
          <p:cNvSpPr/>
          <p:nvPr/>
        </p:nvSpPr>
        <p:spPr>
          <a:xfrm>
            <a:off x="819122" y="5736994"/>
            <a:ext cx="2174688" cy="2624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1875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Media &amp; Publications</a:t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11"/>
          <p:cNvSpPr/>
          <p:nvPr/>
        </p:nvSpPr>
        <p:spPr>
          <a:xfrm>
            <a:off x="819122" y="6040389"/>
            <a:ext cx="7986029" cy="2771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888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Enhancing online presence for news and content sites.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2" name="Google Shape;212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51600" y="1632735"/>
            <a:ext cx="5314176" cy="531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"/>
          <p:cNvSpPr/>
          <p:nvPr/>
        </p:nvSpPr>
        <p:spPr>
          <a:xfrm>
            <a:off x="0" y="1407838"/>
            <a:ext cx="5160397" cy="130858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4583"/>
              </a:lnSpc>
              <a:spcBef>
                <a:spcPts val="0"/>
              </a:spcBef>
              <a:spcAft>
                <a:spcPts val="0"/>
              </a:spcAft>
              <a:buClr>
                <a:srgbClr val="FF725E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FF725E"/>
                </a:solidFill>
                <a:latin typeface="Arial"/>
                <a:ea typeface="Arial"/>
                <a:cs typeface="Arial"/>
                <a:sym typeface="Arial"/>
              </a:rPr>
              <a:t>SEO </a:t>
            </a:r>
            <a:endParaRPr/>
          </a:p>
          <a:p>
            <a:pPr indent="0" lvl="0" marL="0" marR="0" rtl="0" algn="ctr">
              <a:lnSpc>
                <a:spcPct val="114583"/>
              </a:lnSpc>
              <a:spcBef>
                <a:spcPts val="0"/>
              </a:spcBef>
              <a:spcAft>
                <a:spcPts val="0"/>
              </a:spcAft>
              <a:buClr>
                <a:srgbClr val="FF725E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FF725E"/>
                </a:solidFill>
                <a:latin typeface="Arial"/>
                <a:ea typeface="Arial"/>
                <a:cs typeface="Arial"/>
                <a:sym typeface="Arial"/>
              </a:rPr>
              <a:t>Specialist</a:t>
            </a:r>
            <a:endParaRPr b="0" i="0" sz="4800" u="none" cap="none" strike="noStrike">
              <a:solidFill>
                <a:srgbClr val="FF72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12"/>
          <p:cNvSpPr/>
          <p:nvPr/>
        </p:nvSpPr>
        <p:spPr>
          <a:xfrm>
            <a:off x="479496" y="3555639"/>
            <a:ext cx="11282150" cy="2742724"/>
          </a:xfrm>
          <a:prstGeom prst="roundRect">
            <a:avLst>
              <a:gd fmla="val 1343" name="adj"/>
            </a:avLst>
          </a:prstGeom>
          <a:noFill/>
          <a:ln cap="flat" cmpd="sng" w="15225">
            <a:solidFill>
              <a:srgbClr val="FFFFFF">
                <a:alpha val="23921"/>
              </a:srgbClr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2"/>
          <p:cNvSpPr/>
          <p:nvPr/>
        </p:nvSpPr>
        <p:spPr>
          <a:xfrm>
            <a:off x="494736" y="3570879"/>
            <a:ext cx="11252896" cy="678061"/>
          </a:xfrm>
          <a:prstGeom prst="rect">
            <a:avLst/>
          </a:prstGeom>
          <a:solidFill>
            <a:srgbClr val="FFFFFF">
              <a:alpha val="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2"/>
          <p:cNvSpPr/>
          <p:nvPr/>
        </p:nvSpPr>
        <p:spPr>
          <a:xfrm>
            <a:off x="741791" y="3725780"/>
            <a:ext cx="3295142" cy="368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Level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12"/>
          <p:cNvSpPr/>
          <p:nvPr/>
        </p:nvSpPr>
        <p:spPr>
          <a:xfrm>
            <a:off x="4821229" y="3725780"/>
            <a:ext cx="3291636" cy="368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Bangladesh (BDT/month)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2"/>
          <p:cNvSpPr/>
          <p:nvPr/>
        </p:nvSpPr>
        <p:spPr>
          <a:xfrm>
            <a:off x="8896858" y="3725780"/>
            <a:ext cx="3295142" cy="368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Global (USD/year)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12"/>
          <p:cNvSpPr/>
          <p:nvPr/>
        </p:nvSpPr>
        <p:spPr>
          <a:xfrm>
            <a:off x="494736" y="4248940"/>
            <a:ext cx="11252896" cy="678061"/>
          </a:xfrm>
          <a:prstGeom prst="rect">
            <a:avLst/>
          </a:prstGeom>
          <a:solidFill>
            <a:srgbClr val="000000">
              <a:alpha val="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2"/>
          <p:cNvSpPr/>
          <p:nvPr/>
        </p:nvSpPr>
        <p:spPr>
          <a:xfrm>
            <a:off x="741791" y="4403841"/>
            <a:ext cx="3295142" cy="368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Entry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2"/>
          <p:cNvSpPr/>
          <p:nvPr/>
        </p:nvSpPr>
        <p:spPr>
          <a:xfrm>
            <a:off x="4821229" y="4403841"/>
            <a:ext cx="3291636" cy="368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30,000 - 50,000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6" name="Google Shape;226;p12"/>
          <p:cNvSpPr/>
          <p:nvPr/>
        </p:nvSpPr>
        <p:spPr>
          <a:xfrm>
            <a:off x="8896858" y="4403841"/>
            <a:ext cx="3295142" cy="368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35,000 - 50,000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12"/>
          <p:cNvSpPr/>
          <p:nvPr/>
        </p:nvSpPr>
        <p:spPr>
          <a:xfrm>
            <a:off x="494736" y="4927001"/>
            <a:ext cx="11252896" cy="678061"/>
          </a:xfrm>
          <a:prstGeom prst="rect">
            <a:avLst/>
          </a:prstGeom>
          <a:solidFill>
            <a:srgbClr val="FFFFFF">
              <a:alpha val="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2"/>
          <p:cNvSpPr/>
          <p:nvPr/>
        </p:nvSpPr>
        <p:spPr>
          <a:xfrm>
            <a:off x="741791" y="5081902"/>
            <a:ext cx="3295142" cy="368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Mid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2"/>
          <p:cNvSpPr/>
          <p:nvPr/>
        </p:nvSpPr>
        <p:spPr>
          <a:xfrm>
            <a:off x="4821229" y="5081902"/>
            <a:ext cx="3291636" cy="368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50,000 - 100,000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2"/>
          <p:cNvSpPr/>
          <p:nvPr/>
        </p:nvSpPr>
        <p:spPr>
          <a:xfrm>
            <a:off x="8896858" y="5081902"/>
            <a:ext cx="3295142" cy="368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50,000 - 70,000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2"/>
          <p:cNvSpPr/>
          <p:nvPr/>
        </p:nvSpPr>
        <p:spPr>
          <a:xfrm>
            <a:off x="494736" y="5605062"/>
            <a:ext cx="11252896" cy="678061"/>
          </a:xfrm>
          <a:prstGeom prst="rect">
            <a:avLst/>
          </a:prstGeom>
          <a:solidFill>
            <a:srgbClr val="000000">
              <a:alpha val="3921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2"/>
          <p:cNvSpPr/>
          <p:nvPr/>
        </p:nvSpPr>
        <p:spPr>
          <a:xfrm>
            <a:off x="741791" y="5759962"/>
            <a:ext cx="3295142" cy="368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Senior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2"/>
          <p:cNvSpPr/>
          <p:nvPr/>
        </p:nvSpPr>
        <p:spPr>
          <a:xfrm>
            <a:off x="4821229" y="5759962"/>
            <a:ext cx="3291636" cy="368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100,000+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2"/>
          <p:cNvSpPr/>
          <p:nvPr/>
        </p:nvSpPr>
        <p:spPr>
          <a:xfrm>
            <a:off x="8896858" y="5759962"/>
            <a:ext cx="3295142" cy="3682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58333"/>
              </a:lnSpc>
              <a:spcBef>
                <a:spcPts val="0"/>
              </a:spcBef>
              <a:spcAft>
                <a:spcPts val="0"/>
              </a:spcAft>
              <a:buClr>
                <a:srgbClr val="E2E6E9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rgbClr val="E2E6E9"/>
                </a:solidFill>
                <a:latin typeface="Arial"/>
                <a:ea typeface="Arial"/>
                <a:cs typeface="Arial"/>
                <a:sym typeface="Arial"/>
              </a:rPr>
              <a:t>70,000 - 100,000+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2"/>
          <p:cNvSpPr/>
          <p:nvPr/>
        </p:nvSpPr>
        <p:spPr>
          <a:xfrm>
            <a:off x="7327563" y="1568997"/>
            <a:ext cx="5160397" cy="1010876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1851"/>
              </a:lnSpc>
              <a:spcBef>
                <a:spcPts val="0"/>
              </a:spcBef>
              <a:spcAft>
                <a:spcPts val="0"/>
              </a:spcAft>
              <a:buClr>
                <a:srgbClr val="FF725E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rgbClr val="FF725E"/>
                </a:solidFill>
                <a:latin typeface="Arial"/>
                <a:ea typeface="Arial"/>
                <a:cs typeface="Arial"/>
                <a:sym typeface="Arial"/>
              </a:rPr>
              <a:t>Salary</a:t>
            </a:r>
            <a:endParaRPr b="0" i="0" sz="5400" u="none" cap="none" strike="noStrike">
              <a:solidFill>
                <a:srgbClr val="FF725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7946" y="-333391"/>
            <a:ext cx="4398202" cy="4398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2024-11-08T17:09:28Z</dcterms:created>
  <dc:creator>Shejan Ahmmed</dc:creator>
</cp:coreProperties>
</file>